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887"/>
    <p:restoredTop sz="96327"/>
  </p:normalViewPr>
  <p:slideViewPr>
    <p:cSldViewPr snapToGrid="0">
      <p:cViewPr varScale="1">
        <p:scale>
          <a:sx n="128" d="100"/>
          <a:sy n="128" d="100"/>
        </p:scale>
        <p:origin x="58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dirty="0"/>
              <a:pPr/>
              <a:t>1/28/24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dirty="0"/>
              <a:pPr/>
              <a:t>1/28/24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1/28/24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4567-0DE4-3F47-BF90-CB84690072F9}" type="datetimeFigureOut">
              <a:rPr lang="en-US" dirty="0"/>
              <a:pPr/>
              <a:t>1/28/24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dirty="0"/>
              <a:pPr/>
              <a:t>1/28/24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dirty="0"/>
              <a:pPr/>
              <a:t>1/28/24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dirty="0"/>
              <a:pPr/>
              <a:t>1/28/24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1/28/24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dirty="0"/>
              <a:pPr/>
              <a:t>1/28/24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dirty="0"/>
              <a:pPr/>
              <a:t>1/28/24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dirty="0"/>
              <a:pPr/>
              <a:t>1/28/24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dirty="0"/>
              <a:pPr/>
              <a:t>1/28/24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dirty="0"/>
              <a:pPr/>
              <a:t>1/28/24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8C79C5D-2A6F-F04D-97DA-BEF2467B64E4}" type="datetimeFigureOut">
              <a:rPr lang="en-US" dirty="0"/>
              <a:pPr/>
              <a:t>1/28/24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 dirty="0"/>
              <a:pPr/>
              <a:t>1/28/24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3" r:id="rId9"/>
    <p:sldLayoutId id="2147483657" r:id="rId10"/>
    <p:sldLayoutId id="2147483666" r:id="rId11"/>
    <p:sldLayoutId id="2147483661" r:id="rId12"/>
    <p:sldLayoutId id="2147483658" r:id="rId13"/>
    <p:sldLayoutId id="2147483659" r:id="rId1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B232F1-4EA9-7539-303B-733516ADB2E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Pharma Data Analysis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A2A7AC-C8F3-A992-7AF5-C0FC75B841F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Aditya Dube</a:t>
            </a:r>
          </a:p>
        </p:txBody>
      </p:sp>
    </p:spTree>
    <p:extLst>
      <p:ext uri="{BB962C8B-B14F-4D97-AF65-F5344CB8AC3E}">
        <p14:creationId xmlns:p14="http://schemas.microsoft.com/office/powerpoint/2010/main" val="16820289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8B6FBB-1FAB-8F1D-140B-2F37B23F8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>
                <a:solidFill>
                  <a:schemeClr val="tx1"/>
                </a:solidFill>
                <a:effectLst/>
                <a:latin typeface="Helvetica" pitchFamily="2" charset="0"/>
              </a:rPr>
              <a:t>9. Advanced Filtering: Apply a filter to show records where "Product Class" is either "Electronics" or "Clothing."</a:t>
            </a:r>
            <a:endParaRPr lang="en-US" sz="2800" dirty="0">
              <a:solidFill>
                <a:schemeClr val="tx1"/>
              </a:solidFill>
            </a:endParaRP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8EFCB5D2-2CE5-1590-00E1-442138DA5B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5886" y="2621279"/>
            <a:ext cx="4476241" cy="2855006"/>
          </a:xfr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A7BCE6AF-666E-4D49-AFFF-FE972E4E25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2127" y="1911711"/>
            <a:ext cx="6927616" cy="4499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0887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F3F346-3C8D-9024-05C0-BDC2571F50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961" y="209006"/>
            <a:ext cx="11225239" cy="1417638"/>
          </a:xfrm>
        </p:spPr>
        <p:txBody>
          <a:bodyPr/>
          <a:lstStyle/>
          <a:p>
            <a:pPr algn="just"/>
            <a:r>
              <a:rPr lang="en-US" sz="2800" dirty="0">
                <a:solidFill>
                  <a:schemeClr val="tx1"/>
                </a:solidFill>
                <a:effectLst/>
                <a:latin typeface="Helvetica" pitchFamily="2" charset="0"/>
              </a:rPr>
              <a:t>10. Sorting with Multiple Criteria: How would you sort the data first by "Country" in ascending order, and then by "Month" in descending order?</a:t>
            </a:r>
            <a:endParaRPr lang="en-US" sz="2800" dirty="0">
              <a:solidFill>
                <a:schemeClr val="tx1"/>
              </a:solidFill>
            </a:endParaRP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ECDF28D5-B574-AC64-636B-B9FBE04663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0491" y="2984929"/>
            <a:ext cx="4669851" cy="2167668"/>
          </a:xfr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673EC0C4-9993-8357-9B5C-3B109EA382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4651" y="1985547"/>
            <a:ext cx="6966858" cy="4524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8267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4AB3E0-070E-9772-C8D5-79C85A7FCA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just"/>
            <a:r>
              <a:rPr lang="en-US" sz="2800" dirty="0">
                <a:solidFill>
                  <a:schemeClr val="tx1"/>
                </a:solidFill>
                <a:effectLst/>
                <a:latin typeface="Helvetica" pitchFamily="2" charset="0"/>
              </a:rPr>
              <a:t>11. Calculated Fields in Pivot Table: Add a calculated field in the pivot table to calculate the average price per unit sold.</a:t>
            </a:r>
            <a:endParaRPr lang="en-US" sz="2800" dirty="0">
              <a:solidFill>
                <a:schemeClr val="tx1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AA54259-9DD6-B33D-234F-B38982F0A2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8484" y="2866935"/>
            <a:ext cx="3153147" cy="2697844"/>
          </a:xfr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13D433E6-6047-8E35-6495-4EF48F4C48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2306" y="1979036"/>
            <a:ext cx="7339692" cy="4431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236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DBFCB2-51AB-6734-6FC5-83D1195731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>
                <a:solidFill>
                  <a:schemeClr val="tx1"/>
                </a:solidFill>
                <a:effectLst/>
                <a:latin typeface="Helvetica" pitchFamily="2" charset="0"/>
              </a:rPr>
              <a:t>12. Advanced Charting: Create a line chart to show the trend of total sales over the years.</a:t>
            </a:r>
            <a:endParaRPr lang="en-US" sz="2800" dirty="0">
              <a:solidFill>
                <a:schemeClr val="tx1"/>
              </a:solidFill>
            </a:endParaRPr>
          </a:p>
        </p:txBody>
      </p:sp>
      <p:pic>
        <p:nvPicPr>
          <p:cNvPr id="5" name="Content Placeholder 4" descr="A graph with numbers and numbers on it&#10;&#10;Description automatically generated">
            <a:extLst>
              <a:ext uri="{FF2B5EF4-FFF2-40B4-BE49-F238E27FC236}">
                <a16:creationId xmlns:a16="http://schemas.microsoft.com/office/drawing/2014/main" id="{AEB6114B-2292-FD74-1AD1-F0601083AF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36850" y="2504281"/>
            <a:ext cx="6718300" cy="3073400"/>
          </a:xfrm>
        </p:spPr>
      </p:pic>
    </p:spTree>
    <p:extLst>
      <p:ext uri="{BB962C8B-B14F-4D97-AF65-F5344CB8AC3E}">
        <p14:creationId xmlns:p14="http://schemas.microsoft.com/office/powerpoint/2010/main" val="34036235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B5C00E-3F9D-4B4A-472D-D29D49DA2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990114" cy="970450"/>
          </a:xfrm>
        </p:spPr>
        <p:txBody>
          <a:bodyPr/>
          <a:lstStyle/>
          <a:p>
            <a:r>
              <a:rPr lang="en-US" sz="2800" dirty="0">
                <a:solidFill>
                  <a:schemeClr val="tx1"/>
                </a:solidFill>
                <a:effectLst/>
                <a:latin typeface="Helvetica" pitchFamily="2" charset="0"/>
              </a:rPr>
              <a:t>13. Nested IF Function: Use a nested IF function to categorize "Sales" into three categories: Low, Medium, and High.</a:t>
            </a:r>
            <a:endParaRPr lang="en-US" sz="2800" dirty="0">
              <a:solidFill>
                <a:schemeClr val="tx1"/>
              </a:solidFill>
            </a:endParaRP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34069DFD-57CB-3B92-3073-CAC8F4A876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94262" y="1625258"/>
            <a:ext cx="7913597" cy="5139442"/>
          </a:xfrm>
        </p:spPr>
      </p:pic>
    </p:spTree>
    <p:extLst>
      <p:ext uri="{BB962C8B-B14F-4D97-AF65-F5344CB8AC3E}">
        <p14:creationId xmlns:p14="http://schemas.microsoft.com/office/powerpoint/2010/main" val="32286258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DFE8BD-4824-A0D8-1F90-195DAC86F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1077200" cy="970450"/>
          </a:xfrm>
        </p:spPr>
        <p:txBody>
          <a:bodyPr/>
          <a:lstStyle/>
          <a:p>
            <a:r>
              <a:rPr lang="en-US" sz="2800" dirty="0">
                <a:solidFill>
                  <a:schemeClr val="tx1"/>
                </a:solidFill>
                <a:effectLst/>
                <a:latin typeface="Helvetica" pitchFamily="2" charset="0"/>
              </a:rPr>
              <a:t>15. Pivot Chart: Turn the pivot table created earlier into a pivot chart to visualize sales by "Distributor."</a:t>
            </a:r>
            <a:endParaRPr lang="en-US" sz="5400" dirty="0">
              <a:solidFill>
                <a:schemeClr val="tx1"/>
              </a:solidFill>
            </a:endParaRPr>
          </a:p>
        </p:txBody>
      </p:sp>
      <p:pic>
        <p:nvPicPr>
          <p:cNvPr id="5" name="Content Placeholder 4" descr="A screenshot of a spreadsheet&#10;&#10;Description automatically generated">
            <a:extLst>
              <a:ext uri="{FF2B5EF4-FFF2-40B4-BE49-F238E27FC236}">
                <a16:creationId xmlns:a16="http://schemas.microsoft.com/office/drawing/2014/main" id="{D3F9AD06-FC2C-2A51-8494-1C13E15A26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39066" y="2222500"/>
            <a:ext cx="7483626" cy="4352471"/>
          </a:xfrm>
        </p:spPr>
      </p:pic>
    </p:spTree>
    <p:extLst>
      <p:ext uri="{BB962C8B-B14F-4D97-AF65-F5344CB8AC3E}">
        <p14:creationId xmlns:p14="http://schemas.microsoft.com/office/powerpoint/2010/main" val="38764255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FA4F6-147E-38B0-EBAC-BC23A3A72D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>
                <a:solidFill>
                  <a:schemeClr val="tx1"/>
                </a:solidFill>
                <a:effectLst/>
                <a:latin typeface="Helvetica" pitchFamily="2" charset="0"/>
              </a:rPr>
              <a:t>16. Pivot Table Slicers: Add slicers to the pivot table to allow easy filtering by "Month" and "Year."</a:t>
            </a:r>
            <a:endParaRPr lang="en-US" sz="2800" dirty="0">
              <a:solidFill>
                <a:schemeClr val="tx1"/>
              </a:solidFill>
            </a:endParaRP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00096FC0-333C-347F-E22B-B4B1E6581A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2473" y="2291284"/>
            <a:ext cx="2404436" cy="1505653"/>
          </a:xfr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B5EEE14E-99E0-20C4-5CF7-78B75516A2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7702" y="2098765"/>
            <a:ext cx="9186708" cy="4162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5650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5A9848-B664-CD84-D915-7B6B74A0F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>
                <a:solidFill>
                  <a:schemeClr val="tx1"/>
                </a:solidFill>
                <a:effectLst/>
                <a:latin typeface="Helvetica" pitchFamily="2" charset="0"/>
              </a:rPr>
              <a:t>17. Lookup Functions: Use INDEX and MATCH functions to find the "Sales Rep" for a specific "Customer Name."</a:t>
            </a:r>
            <a:endParaRPr lang="en-US" sz="2800" dirty="0">
              <a:solidFill>
                <a:schemeClr val="tx1"/>
              </a:solidFill>
            </a:endParaRP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1E597EC8-C875-EFF2-166D-5591AEBE3D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06464" y="1635352"/>
            <a:ext cx="7813758" cy="5074602"/>
          </a:xfrm>
        </p:spPr>
      </p:pic>
    </p:spTree>
    <p:extLst>
      <p:ext uri="{BB962C8B-B14F-4D97-AF65-F5344CB8AC3E}">
        <p14:creationId xmlns:p14="http://schemas.microsoft.com/office/powerpoint/2010/main" val="37258146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F4E6B4-0347-1FCF-ED20-0438F8AD3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712" y="261258"/>
            <a:ext cx="10807234" cy="1347969"/>
          </a:xfrm>
        </p:spPr>
        <p:txBody>
          <a:bodyPr/>
          <a:lstStyle/>
          <a:p>
            <a:pPr algn="just"/>
            <a:r>
              <a:rPr lang="en-US" sz="2800" dirty="0">
                <a:solidFill>
                  <a:schemeClr val="tx1"/>
                </a:solidFill>
                <a:effectLst/>
                <a:latin typeface="Helvetica" pitchFamily="2" charset="0"/>
              </a:rPr>
              <a:t>18. Advanced Conditional Formatting: Apply a custom conditional format to highlight the top 10% of sales values with a distinct color.</a:t>
            </a:r>
            <a:endParaRPr lang="en-US" sz="2800" dirty="0">
              <a:solidFill>
                <a:schemeClr val="tx1"/>
              </a:solidFill>
            </a:endParaRP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4D770190-408B-7F82-D3EC-3E84DBF596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9335" y="2788557"/>
            <a:ext cx="3747702" cy="2723969"/>
          </a:xfr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E5B07561-821B-A14A-E49E-15B51BD486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2445" y="1989908"/>
            <a:ext cx="7093501" cy="4606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0051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E89A7C-3FBF-6590-3A7C-7A9EC03F35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712" y="182880"/>
            <a:ext cx="11085909" cy="1417638"/>
          </a:xfrm>
        </p:spPr>
        <p:txBody>
          <a:bodyPr/>
          <a:lstStyle/>
          <a:p>
            <a:r>
              <a:rPr lang="en-US" sz="2800" dirty="0">
                <a:solidFill>
                  <a:schemeClr val="tx1"/>
                </a:solidFill>
                <a:effectLst/>
                <a:latin typeface="Helvetica" pitchFamily="2" charset="0"/>
              </a:rPr>
              <a:t>20. Scenario Manager: Use the Scenario Manager to compare different scenarios for future sales by changing variables like "Price" and "Quantity."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19FC658E-D84A-C6FB-D3F9-6040D86B51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5599" y="2248626"/>
            <a:ext cx="3209577" cy="3636963"/>
          </a:xfrm>
        </p:spPr>
      </p:pic>
      <p:pic>
        <p:nvPicPr>
          <p:cNvPr id="7" name="Picture 6" descr="A screenshot of a report&#10;&#10;Description automatically generated">
            <a:extLst>
              <a:ext uri="{FF2B5EF4-FFF2-40B4-BE49-F238E27FC236}">
                <a16:creationId xmlns:a16="http://schemas.microsoft.com/office/drawing/2014/main" id="{ADD5FB0B-8266-0248-3789-0FE6E3E581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4377" y="1943100"/>
            <a:ext cx="4445000" cy="2524587"/>
          </a:xfrm>
          <a:prstGeom prst="rect">
            <a:avLst/>
          </a:prstGeom>
        </p:spPr>
      </p:pic>
      <p:pic>
        <p:nvPicPr>
          <p:cNvPr id="9" name="Picture 8" descr="A screenshot of a report&#10;&#10;Description automatically generated">
            <a:extLst>
              <a:ext uri="{FF2B5EF4-FFF2-40B4-BE49-F238E27FC236}">
                <a16:creationId xmlns:a16="http://schemas.microsoft.com/office/drawing/2014/main" id="{35E2F48A-F5DD-7717-1E42-EB298F0012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9989" y="3920671"/>
            <a:ext cx="2234388" cy="2175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7782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B01DC2-AE77-AF67-2271-AFA78E02E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1011886" cy="970450"/>
          </a:xfrm>
        </p:spPr>
        <p:txBody>
          <a:bodyPr/>
          <a:lstStyle/>
          <a:p>
            <a:pPr algn="just"/>
            <a:r>
              <a:rPr lang="en-US" sz="2800" dirty="0">
                <a:solidFill>
                  <a:schemeClr val="tx1"/>
                </a:solidFill>
                <a:effectLst/>
                <a:latin typeface="Helvetica" pitchFamily="2" charset="0"/>
              </a:rPr>
              <a:t>1. Basic Filtering: Can you filter the data to show only the records for a specific country, let’s say "United States"?</a:t>
            </a:r>
            <a:endParaRPr lang="en-US" sz="2800" dirty="0">
              <a:solidFill>
                <a:schemeClr val="tx1"/>
              </a:solidFill>
            </a:endParaRP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F5776936-D4E0-2021-DFC4-2CBEDA06A2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0000" y="2328636"/>
            <a:ext cx="2175825" cy="3636963"/>
          </a:xfr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C2AE61B2-67BD-C12F-8F46-0272ADC292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4491" y="1499871"/>
            <a:ext cx="7772400" cy="5047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193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E241FE-A36F-AB5C-7759-BBCC9BCF1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just"/>
            <a:r>
              <a:rPr lang="en-US" sz="2800" dirty="0">
                <a:solidFill>
                  <a:schemeClr val="tx1"/>
                </a:solidFill>
                <a:effectLst/>
                <a:latin typeface="Helvetica" pitchFamily="2" charset="0"/>
              </a:rPr>
              <a:t>2. Sorting Data: How would you sort the data in ascending order based on the "Sales” column?</a:t>
            </a:r>
            <a:endParaRPr lang="en-US" sz="2800" dirty="0">
              <a:solidFill>
                <a:schemeClr val="tx1"/>
              </a:solidFill>
            </a:endParaRP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BE25F7A4-D0B2-388E-E298-1E2768A502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0000" y="2257335"/>
            <a:ext cx="2607968" cy="3636963"/>
          </a:xfr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7609D5F9-0A35-EC96-7E30-A62C1ACBF8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1518" y="1551945"/>
            <a:ext cx="7772400" cy="5047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0441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B38650-2EC8-C06A-E731-D3FD0EEDE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just"/>
            <a:r>
              <a:rPr lang="en-US" sz="2800" dirty="0">
                <a:solidFill>
                  <a:schemeClr val="tx1"/>
                </a:solidFill>
                <a:effectLst/>
                <a:latin typeface="Helvetica" pitchFamily="2" charset="0"/>
              </a:rPr>
              <a:t>3. Summarizing Data: What is the total quantity of all products sold in the year 2023?</a:t>
            </a:r>
            <a:endParaRPr lang="en-US" sz="2800" dirty="0">
              <a:solidFill>
                <a:schemeClr val="tx1"/>
              </a:solidFill>
            </a:endParaRPr>
          </a:p>
        </p:txBody>
      </p:sp>
      <p:pic>
        <p:nvPicPr>
          <p:cNvPr id="5" name="Content Placeholder 4" descr="A close-up of a table&#10;&#10;Description automatically generated">
            <a:extLst>
              <a:ext uri="{FF2B5EF4-FFF2-40B4-BE49-F238E27FC236}">
                <a16:creationId xmlns:a16="http://schemas.microsoft.com/office/drawing/2014/main" id="{5F39D892-0392-4EAA-44C0-84306B3903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01753" y="2755707"/>
            <a:ext cx="4051840" cy="2306887"/>
          </a:xfrm>
        </p:spPr>
      </p:pic>
    </p:spTree>
    <p:extLst>
      <p:ext uri="{BB962C8B-B14F-4D97-AF65-F5344CB8AC3E}">
        <p14:creationId xmlns:p14="http://schemas.microsoft.com/office/powerpoint/2010/main" val="41912167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2744F-2C4D-E2BE-0C6A-9FD8329F5B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pPr algn="just"/>
            <a:r>
              <a:rPr lang="en-US" sz="2800" dirty="0">
                <a:solidFill>
                  <a:schemeClr val="tx1"/>
                </a:solidFill>
                <a:effectLst/>
                <a:latin typeface="Helvetica" pitchFamily="2" charset="0"/>
              </a:rPr>
              <a:t>4. Conditional Formatting: Apply conditional formatting to highlight all sales greater than $5,000 in the "Sales" column.</a:t>
            </a:r>
            <a:endParaRPr lang="en-US" sz="2800" dirty="0">
              <a:solidFill>
                <a:schemeClr val="tx1"/>
              </a:solidFill>
            </a:endParaRP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69DA1BB1-0F03-A217-CCF4-EFE825463A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5430" y="2414090"/>
            <a:ext cx="4605995" cy="2845888"/>
          </a:xfr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C00CDA23-A338-2527-B2ED-F1E6E82DD3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430" y="4556312"/>
            <a:ext cx="3595370" cy="1686005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BE1E6D69-3DAC-ED03-303D-B207927E33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5676" y="2095487"/>
            <a:ext cx="6644641" cy="431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38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D90772-7D89-B758-C92E-A39D837BF4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just"/>
            <a:r>
              <a:rPr lang="en-US" sz="2800" dirty="0">
                <a:solidFill>
                  <a:schemeClr val="tx1"/>
                </a:solidFill>
                <a:effectLst/>
                <a:latin typeface="Helvetica" pitchFamily="2" charset="0"/>
              </a:rPr>
              <a:t>5. Simple Pivot Table: Create a pivot table to summarize total sales by "Channel."</a:t>
            </a:r>
            <a:endParaRPr lang="en-US" sz="2800" dirty="0">
              <a:solidFill>
                <a:schemeClr val="tx1"/>
              </a:solidFill>
            </a:endParaRPr>
          </a:p>
        </p:txBody>
      </p:sp>
      <p:pic>
        <p:nvPicPr>
          <p:cNvPr id="9" name="Content Placeholder 8" descr="A close-up of a screen&#10;&#10;Description automatically generated">
            <a:extLst>
              <a:ext uri="{FF2B5EF4-FFF2-40B4-BE49-F238E27FC236}">
                <a16:creationId xmlns:a16="http://schemas.microsoft.com/office/drawing/2014/main" id="{53F613C5-175F-8D34-04D0-B8AB0667E5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81348" y="3429000"/>
            <a:ext cx="6846136" cy="1164794"/>
          </a:xfrm>
        </p:spPr>
      </p:pic>
    </p:spTree>
    <p:extLst>
      <p:ext uri="{BB962C8B-B14F-4D97-AF65-F5344CB8AC3E}">
        <p14:creationId xmlns:p14="http://schemas.microsoft.com/office/powerpoint/2010/main" val="10695311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2D7982-41CE-4E94-2BEC-F64AC7D8D7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just"/>
            <a:r>
              <a:rPr lang="en-US" sz="2800" dirty="0">
                <a:solidFill>
                  <a:schemeClr val="tx1"/>
                </a:solidFill>
                <a:effectLst/>
                <a:latin typeface="Helvetica" pitchFamily="2" charset="0"/>
              </a:rPr>
              <a:t>6. Basic Chart: Generate a bar chart to visualize the sales quantity by "Product Class."</a:t>
            </a:r>
            <a:endParaRPr lang="en-US" sz="2800" dirty="0">
              <a:solidFill>
                <a:schemeClr val="tx1"/>
              </a:solidFill>
            </a:endParaRPr>
          </a:p>
        </p:txBody>
      </p:sp>
      <p:pic>
        <p:nvPicPr>
          <p:cNvPr id="9" name="Content Placeholder 8" descr="A screenshot of a spreadsheet&#10;&#10;Description automatically generated">
            <a:extLst>
              <a:ext uri="{FF2B5EF4-FFF2-40B4-BE49-F238E27FC236}">
                <a16:creationId xmlns:a16="http://schemas.microsoft.com/office/drawing/2014/main" id="{BF456581-5289-B175-828C-6C34ED5AFC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01227" y="2222500"/>
            <a:ext cx="5292801" cy="4188312"/>
          </a:xfrm>
        </p:spPr>
      </p:pic>
    </p:spTree>
    <p:extLst>
      <p:ext uri="{BB962C8B-B14F-4D97-AF65-F5344CB8AC3E}">
        <p14:creationId xmlns:p14="http://schemas.microsoft.com/office/powerpoint/2010/main" val="16052588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16F0C-142A-7ACF-31AE-D4AE71391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>
                <a:solidFill>
                  <a:schemeClr val="tx1"/>
                </a:solidFill>
                <a:effectLst/>
                <a:latin typeface="Helvetica" pitchFamily="2" charset="0"/>
              </a:rPr>
              <a:t>7. VLOOKUP Function: Can you use the VLOOKUP function to find the "Manager" for a specific "Sales Rep"?</a:t>
            </a:r>
            <a:endParaRPr lang="en-US" sz="2800" dirty="0">
              <a:solidFill>
                <a:schemeClr val="tx1"/>
              </a:solidFill>
            </a:endParaRP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B935DFF8-4927-667E-4BCD-24E4392DD5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9150" y="2454113"/>
            <a:ext cx="10553700" cy="3173736"/>
          </a:xfrm>
        </p:spPr>
      </p:pic>
    </p:spTree>
    <p:extLst>
      <p:ext uri="{BB962C8B-B14F-4D97-AF65-F5344CB8AC3E}">
        <p14:creationId xmlns:p14="http://schemas.microsoft.com/office/powerpoint/2010/main" val="20015073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A791D-B919-4EBD-F276-33B7E1069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>
                <a:solidFill>
                  <a:schemeClr val="tx1"/>
                </a:solidFill>
                <a:effectLst/>
                <a:latin typeface="Helvetica" pitchFamily="2" charset="0"/>
              </a:rPr>
              <a:t>8. Data Validation: Set up data validation to allow only specific cities from a predefined list in the "City" column.</a:t>
            </a:r>
            <a:endParaRPr lang="en-US" sz="2800" dirty="0">
              <a:solidFill>
                <a:schemeClr val="tx1"/>
              </a:solidFill>
            </a:endParaRP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9A8EBEEE-12DE-55AB-EAB0-17093244F4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32876" y="2152831"/>
            <a:ext cx="5100631" cy="4133019"/>
          </a:xfrm>
        </p:spPr>
      </p:pic>
    </p:spTree>
    <p:extLst>
      <p:ext uri="{BB962C8B-B14F-4D97-AF65-F5344CB8AC3E}">
        <p14:creationId xmlns:p14="http://schemas.microsoft.com/office/powerpoint/2010/main" val="221588696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Quotable</Template>
  <TotalTime>149</TotalTime>
  <Words>432</Words>
  <Application>Microsoft Macintosh PowerPoint</Application>
  <PresentationFormat>Widescreen</PresentationFormat>
  <Paragraphs>20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Century Gothic</vt:lpstr>
      <vt:lpstr>Helvetica</vt:lpstr>
      <vt:lpstr>Wingdings 2</vt:lpstr>
      <vt:lpstr>Quotable</vt:lpstr>
      <vt:lpstr>Pharma Data Analysis </vt:lpstr>
      <vt:lpstr>1. Basic Filtering: Can you filter the data to show only the records for a specific country, let’s say "United States"?</vt:lpstr>
      <vt:lpstr>2. Sorting Data: How would you sort the data in ascending order based on the "Sales” column?</vt:lpstr>
      <vt:lpstr>3. Summarizing Data: What is the total quantity of all products sold in the year 2023?</vt:lpstr>
      <vt:lpstr>4. Conditional Formatting: Apply conditional formatting to highlight all sales greater than $5,000 in the "Sales" column.</vt:lpstr>
      <vt:lpstr>5. Simple Pivot Table: Create a pivot table to summarize total sales by "Channel."</vt:lpstr>
      <vt:lpstr>6. Basic Chart: Generate a bar chart to visualize the sales quantity by "Product Class."</vt:lpstr>
      <vt:lpstr>7. VLOOKUP Function: Can you use the VLOOKUP function to find the "Manager" for a specific "Sales Rep"?</vt:lpstr>
      <vt:lpstr>8. Data Validation: Set up data validation to allow only specific cities from a predefined list in the "City" column.</vt:lpstr>
      <vt:lpstr>9. Advanced Filtering: Apply a filter to show records where "Product Class" is either "Electronics" or "Clothing."</vt:lpstr>
      <vt:lpstr>10. Sorting with Multiple Criteria: How would you sort the data first by "Country" in ascending order, and then by "Month" in descending order?</vt:lpstr>
      <vt:lpstr>11. Calculated Fields in Pivot Table: Add a calculated field in the pivot table to calculate the average price per unit sold.</vt:lpstr>
      <vt:lpstr>12. Advanced Charting: Create a line chart to show the trend of total sales over the years.</vt:lpstr>
      <vt:lpstr>13. Nested IF Function: Use a nested IF function to categorize "Sales" into three categories: Low, Medium, and High.</vt:lpstr>
      <vt:lpstr>15. Pivot Chart: Turn the pivot table created earlier into a pivot chart to visualize sales by "Distributor."</vt:lpstr>
      <vt:lpstr>16. Pivot Table Slicers: Add slicers to the pivot table to allow easy filtering by "Month" and "Year."</vt:lpstr>
      <vt:lpstr>17. Lookup Functions: Use INDEX and MATCH functions to find the "Sales Rep" for a specific "Customer Name."</vt:lpstr>
      <vt:lpstr>18. Advanced Conditional Formatting: Apply a custom conditional format to highlight the top 10% of sales values with a distinct color.</vt:lpstr>
      <vt:lpstr>20. Scenario Manager: Use the Scenario Manager to compare different scenarios for future sales by changing variables like "Price" and "Quantity."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Pharma Data Analysis </dc:title>
  <dc:creator>Aditya Dube</dc:creator>
  <cp:lastModifiedBy>Aditya Dube</cp:lastModifiedBy>
  <cp:revision>7</cp:revision>
  <dcterms:created xsi:type="dcterms:W3CDTF">2024-01-29T01:17:54Z</dcterms:created>
  <dcterms:modified xsi:type="dcterms:W3CDTF">2024-01-29T03:47:46Z</dcterms:modified>
</cp:coreProperties>
</file>